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8"/>
  </p:notesMasterIdLst>
  <p:sldIdLst>
    <p:sldId id="470" r:id="rId2"/>
    <p:sldId id="471" r:id="rId3"/>
    <p:sldId id="472" r:id="rId4"/>
    <p:sldId id="473" r:id="rId5"/>
    <p:sldId id="474" r:id="rId6"/>
    <p:sldId id="475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66"/>
    <a:srgbClr val="F30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25D87-1366-430A-B83F-94BD1AF47000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CD49-CE6D-4C13-BD61-7FE0AD001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08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988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14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131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303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868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1556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997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3647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462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266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4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066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493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144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60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090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340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873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17722" y="737073"/>
            <a:ext cx="4458055" cy="4276579"/>
          </a:xfrm>
        </p:spPr>
        <p:txBody>
          <a:bodyPr anchor="t">
            <a:noAutofit/>
          </a:bodyPr>
          <a:lstStyle/>
          <a:p>
            <a:pPr algn="ctr"/>
            <a:r>
              <a:rPr lang="es-MX" sz="5000" b="1" dirty="0" smtClean="0"/>
              <a:t/>
            </a:r>
            <a:br>
              <a:rPr lang="es-MX" sz="5000" b="1" dirty="0" smtClean="0"/>
            </a:br>
            <a:r>
              <a:rPr lang="es-MX" sz="5000" b="1" dirty="0" smtClean="0"/>
              <a:t>Respuestas con intervención del solicitante</a:t>
            </a:r>
            <a:endParaRPr lang="es-MX" sz="5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arcador de contenido 5"/>
          <p:cNvSpPr txBox="1">
            <a:spLocks/>
          </p:cNvSpPr>
          <p:nvPr/>
        </p:nvSpPr>
        <p:spPr>
          <a:xfrm>
            <a:off x="6428936" y="4771085"/>
            <a:ext cx="5200355" cy="12780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Estas solicitudes requieren que el solicitante intervenga y proporcione información antes de concluir el proceso de atención de la solicitud.</a:t>
            </a:r>
            <a:endParaRPr lang="es-MX" dirty="0" smtClean="0">
              <a:solidFill>
                <a:srgbClr val="F30DD2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81356" y="1867567"/>
            <a:ext cx="2584862" cy="2584862"/>
          </a:xfrm>
          <a:prstGeom prst="rect">
            <a:avLst/>
          </a:prstGeom>
        </p:spPr>
      </p:pic>
      <p:pic>
        <p:nvPicPr>
          <p:cNvPr id="1028" name="Picture 4" descr="Ver las imágenes de orige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381" y="1280680"/>
            <a:ext cx="695201" cy="69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er las imágenes de orige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157" y="2875363"/>
            <a:ext cx="717261" cy="72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9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 bwMode="gray">
          <a:xfrm>
            <a:off x="900332" y="357650"/>
            <a:ext cx="9464797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r" defTabSz="457200">
              <a:spcBef>
                <a:spcPct val="0"/>
              </a:spcBef>
              <a:buNone/>
              <a:defRPr sz="3600" b="0" i="0">
                <a:solidFill>
                  <a:srgbClr val="B311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Notificación de prevención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10564837" y="315446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" name="Marcador de contenido 5"/>
          <p:cNvSpPr txBox="1">
            <a:spLocks/>
          </p:cNvSpPr>
          <p:nvPr/>
        </p:nvSpPr>
        <p:spPr>
          <a:xfrm>
            <a:off x="506631" y="1617836"/>
            <a:ext cx="9914769" cy="4114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700" dirty="0" smtClean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Cuando la solicitud recibida no es clara o precisa, el sujeto obligado podrá requerir al solicitante proporcionar mayor información a fin de localizar la información solicitada. </a:t>
            </a:r>
            <a:r>
              <a:rPr lang="es-MX" sz="1700" dirty="0" smtClean="0">
                <a:solidFill>
                  <a:srgbClr val="B31166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El sujeto obligado tiene sólo 5 días para realizar este proceso.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0" y="2738341"/>
            <a:ext cx="9096375" cy="3133725"/>
          </a:xfrm>
          <a:prstGeom prst="rect">
            <a:avLst/>
          </a:prstGeom>
        </p:spPr>
      </p:pic>
      <p:sp>
        <p:nvSpPr>
          <p:cNvPr id="6" name="Flecha izquierda 5"/>
          <p:cNvSpPr/>
          <p:nvPr/>
        </p:nvSpPr>
        <p:spPr>
          <a:xfrm>
            <a:off x="9514245" y="4673053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89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 bwMode="gray">
          <a:xfrm>
            <a:off x="900332" y="357650"/>
            <a:ext cx="9464797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r" defTabSz="457200">
              <a:spcBef>
                <a:spcPct val="0"/>
              </a:spcBef>
              <a:buNone/>
              <a:defRPr sz="3600" b="0" i="0">
                <a:solidFill>
                  <a:srgbClr val="B311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Notificación de prevención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10564837" y="315446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24" y="1627454"/>
            <a:ext cx="8582025" cy="3362325"/>
          </a:xfrm>
          <a:prstGeom prst="rect">
            <a:avLst/>
          </a:prstGeom>
        </p:spPr>
      </p:pic>
      <p:sp>
        <p:nvSpPr>
          <p:cNvPr id="8" name="Marcador de contenido 3"/>
          <p:cNvSpPr txBox="1">
            <a:spLocks/>
          </p:cNvSpPr>
          <p:nvPr/>
        </p:nvSpPr>
        <p:spPr>
          <a:xfrm>
            <a:off x="482624" y="5296835"/>
            <a:ext cx="11074171" cy="1339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 3" charset="2"/>
              <a:buNone/>
            </a:pPr>
            <a:r>
              <a:rPr lang="es-MX" sz="1600" dirty="0" smtClean="0"/>
              <a:t>La Unidad de Transparencia podrá cargar como adjunto a la respuesta uno o varios archivos en modalidad de carpeta comprimida .</a:t>
            </a:r>
            <a:r>
              <a:rPr lang="es-MX" sz="1600" dirty="0" err="1" smtClean="0"/>
              <a:t>zip</a:t>
            </a:r>
            <a:r>
              <a:rPr lang="es-MX" sz="1600" dirty="0" smtClean="0"/>
              <a:t> </a:t>
            </a:r>
          </a:p>
          <a:p>
            <a:pPr marL="0" indent="0">
              <a:spcBef>
                <a:spcPts val="600"/>
              </a:spcBef>
              <a:buFont typeface="Wingdings 3" charset="2"/>
              <a:buNone/>
            </a:pPr>
            <a:endParaRPr lang="es-MX" sz="1600" b="1" dirty="0" smtClean="0">
              <a:solidFill>
                <a:srgbClr val="B31166"/>
              </a:solidFill>
            </a:endParaRPr>
          </a:p>
          <a:p>
            <a:pPr marL="0" indent="0" algn="ctr">
              <a:spcBef>
                <a:spcPts val="600"/>
              </a:spcBef>
              <a:buFont typeface="Wingdings 3" charset="2"/>
              <a:buNone/>
            </a:pPr>
            <a:r>
              <a:rPr lang="es-MX" sz="1600" b="1" dirty="0" smtClean="0">
                <a:solidFill>
                  <a:srgbClr val="B31166"/>
                </a:solidFill>
              </a:rPr>
              <a:t>Peso máximo permitido 20MB</a:t>
            </a:r>
            <a:endParaRPr lang="es-MX" sz="1600" b="1" dirty="0">
              <a:solidFill>
                <a:srgbClr val="B31166"/>
              </a:solidFill>
            </a:endParaRPr>
          </a:p>
        </p:txBody>
      </p:sp>
      <p:sp>
        <p:nvSpPr>
          <p:cNvPr id="9" name="Flecha izquierda 8"/>
          <p:cNvSpPr/>
          <p:nvPr/>
        </p:nvSpPr>
        <p:spPr>
          <a:xfrm rot="16200000">
            <a:off x="5272037" y="3920636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4159"/>
          <a:stretch/>
        </p:blipFill>
        <p:spPr>
          <a:xfrm>
            <a:off x="175787" y="4660970"/>
            <a:ext cx="11899745" cy="1722035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 bwMode="gray">
          <a:xfrm>
            <a:off x="900332" y="357650"/>
            <a:ext cx="9464797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r" defTabSz="457200">
              <a:spcBef>
                <a:spcPct val="0"/>
              </a:spcBef>
              <a:buNone/>
              <a:defRPr sz="3600" b="0" i="0">
                <a:solidFill>
                  <a:srgbClr val="B311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Recibe respuesta de prevención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10564837" y="315446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" name="Marcador de contenido 5"/>
          <p:cNvSpPr txBox="1">
            <a:spLocks/>
          </p:cNvSpPr>
          <p:nvPr/>
        </p:nvSpPr>
        <p:spPr>
          <a:xfrm>
            <a:off x="506631" y="1617836"/>
            <a:ext cx="9914769" cy="4114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700" dirty="0" smtClean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Cuando el solicitante responda la prevención notificada, la Unidad de Transparencia podrá determinar el tratamiento que le dará a la solicitud. </a:t>
            </a:r>
            <a:r>
              <a:rPr lang="es-MX" sz="1700" dirty="0" smtClean="0">
                <a:solidFill>
                  <a:srgbClr val="B31166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Este proceso reinicia el conteo del plazo que tiene el sujeto obligado para dar respuesta final a la solicitud</a:t>
            </a:r>
            <a:r>
              <a:rPr lang="es-MX" sz="1700" dirty="0" smtClean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6" name="Flecha izquierda 5"/>
          <p:cNvSpPr/>
          <p:nvPr/>
        </p:nvSpPr>
        <p:spPr>
          <a:xfrm rot="16200000">
            <a:off x="10618835" y="3932272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3846" t="-7292" b="-1"/>
          <a:stretch/>
        </p:blipFill>
        <p:spPr>
          <a:xfrm>
            <a:off x="245062" y="3782573"/>
            <a:ext cx="2878975" cy="622954"/>
          </a:xfrm>
          <a:prstGeom prst="rect">
            <a:avLst/>
          </a:prstGeom>
        </p:spPr>
      </p:pic>
      <p:sp>
        <p:nvSpPr>
          <p:cNvPr id="10" name="Marcador de contenido 5"/>
          <p:cNvSpPr txBox="1">
            <a:spLocks/>
          </p:cNvSpPr>
          <p:nvPr/>
        </p:nvSpPr>
        <p:spPr>
          <a:xfrm>
            <a:off x="506630" y="2655525"/>
            <a:ext cx="9914769" cy="4114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700" dirty="0" smtClean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Para ver la respuesta del solicitante la Unidad de transparencia deberá ir al apartado de </a:t>
            </a:r>
            <a:r>
              <a:rPr lang="es-MX" sz="1700" dirty="0" smtClean="0">
                <a:solidFill>
                  <a:srgbClr val="B31166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Respuesta solicitudes Unidad de Transparencia</a:t>
            </a: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700" dirty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 hacer clic en el botón </a:t>
            </a:r>
            <a:r>
              <a:rPr lang="es-MX" sz="1700" dirty="0" smtClean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de la columna movimientos disponibles.</a:t>
            </a:r>
          </a:p>
        </p:txBody>
      </p:sp>
    </p:spTree>
    <p:extLst>
      <p:ext uri="{BB962C8B-B14F-4D97-AF65-F5344CB8AC3E}">
        <p14:creationId xmlns:p14="http://schemas.microsoft.com/office/powerpoint/2010/main" val="36168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65" y="1342029"/>
            <a:ext cx="8209524" cy="4866667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 bwMode="gray">
          <a:xfrm>
            <a:off x="900332" y="357650"/>
            <a:ext cx="9464797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r" defTabSz="457200">
              <a:spcBef>
                <a:spcPct val="0"/>
              </a:spcBef>
              <a:buNone/>
              <a:defRPr sz="3600" b="0" i="0">
                <a:solidFill>
                  <a:srgbClr val="B311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Recibe respuesta de prevención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10564837" y="315446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" name="Flecha izquierda 5"/>
          <p:cNvSpPr/>
          <p:nvPr/>
        </p:nvSpPr>
        <p:spPr>
          <a:xfrm>
            <a:off x="8538214" y="5165327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b="17915"/>
          <a:stretch/>
        </p:blipFill>
        <p:spPr>
          <a:xfrm>
            <a:off x="542288" y="3349414"/>
            <a:ext cx="8180952" cy="1915313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 bwMode="gray">
          <a:xfrm>
            <a:off x="900332" y="357650"/>
            <a:ext cx="9464797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r" defTabSz="457200">
              <a:spcBef>
                <a:spcPct val="0"/>
              </a:spcBef>
              <a:buNone/>
              <a:defRPr sz="3600" b="0" i="0">
                <a:solidFill>
                  <a:srgbClr val="B311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Atención de la solicitud determinando una nueva respuesta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10564837" y="315446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" name="Flecha izquierda 5"/>
          <p:cNvSpPr/>
          <p:nvPr/>
        </p:nvSpPr>
        <p:spPr>
          <a:xfrm rot="10800000">
            <a:off x="7022869" y="5636805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Marcador de contenido 5"/>
          <p:cNvSpPr txBox="1">
            <a:spLocks/>
          </p:cNvSpPr>
          <p:nvPr/>
        </p:nvSpPr>
        <p:spPr>
          <a:xfrm>
            <a:off x="542288" y="1657998"/>
            <a:ext cx="9914769" cy="4114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700" dirty="0" smtClean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La Unidad de transparencia deberá regresar al apartado de </a:t>
            </a:r>
            <a:r>
              <a:rPr lang="es-MX" sz="1700" dirty="0" smtClean="0">
                <a:solidFill>
                  <a:srgbClr val="B31166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Respuesta solicitudes Unidad de Transparencia</a:t>
            </a: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700" dirty="0" smtClean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 seleccionar </a:t>
            </a:r>
            <a:r>
              <a:rPr lang="es-MX" sz="1700" dirty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el folio de la solicitud que se quiere atender haciendo clic en el circulo en blanco que aparece en la segunda columna.</a:t>
            </a:r>
          </a:p>
          <a:p>
            <a:pPr marL="0" indent="0" algn="just">
              <a:buNone/>
            </a:pPr>
            <a:r>
              <a:rPr lang="es-MX" sz="1700" dirty="0" smtClean="0">
                <a:solidFill>
                  <a:schemeClr val="bg2">
                    <a:lumMod val="2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Enseguida podrá elegir un nuevo tipo de respuesta para el folio de solicitud que fue prevenido.</a:t>
            </a:r>
            <a:endParaRPr lang="es-MX" sz="1700" dirty="0">
              <a:solidFill>
                <a:schemeClr val="bg2">
                  <a:lumMod val="25000"/>
                </a:schemeClr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4900" y="4963500"/>
            <a:ext cx="3952381" cy="1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5918</TotalTime>
  <Words>245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Calibri</vt:lpstr>
      <vt:lpstr>Century Gothic</vt:lpstr>
      <vt:lpstr>Wingdings 3</vt:lpstr>
      <vt:lpstr>Sala de reuniones Ion</vt:lpstr>
      <vt:lpstr> Respuestas con intervención del solicitante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Solicitudes de Información 2.0</dc:title>
  <dc:creator>Berenice Hernández Sumano</dc:creator>
  <cp:lastModifiedBy>behesu</cp:lastModifiedBy>
  <cp:revision>111</cp:revision>
  <cp:lastPrinted>2021-07-30T23:46:39Z</cp:lastPrinted>
  <dcterms:created xsi:type="dcterms:W3CDTF">2021-04-05T20:01:48Z</dcterms:created>
  <dcterms:modified xsi:type="dcterms:W3CDTF">2021-08-02T13:44:07Z</dcterms:modified>
</cp:coreProperties>
</file>